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8229600" cx="14630400"/>
  <p:notesSz cx="8229600" cy="14630400"/>
  <p:embeddedFontLst>
    <p:embeddedFont>
      <p:font typeface="Marcellus"/>
      <p:regular r:id="rId14"/>
    </p:embeddedFont>
    <p:embeddedFont>
      <p:font typeface="Montserrat"/>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regular.fntdata"/><Relationship Id="rId14" Type="http://schemas.openxmlformats.org/officeDocument/2006/relationships/font" Target="fonts/Marcellus-regular.fntdata"/><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Montserrat-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 name="Shape 38"/>
        <p:cNvGrpSpPr/>
        <p:nvPr/>
      </p:nvGrpSpPr>
      <p:grpSpPr>
        <a:xfrm>
          <a:off x="0" y="0"/>
          <a:ext cx="0" cy="0"/>
          <a:chOff x="0" y="0"/>
          <a:chExt cx="0" cy="0"/>
        </a:xfrm>
      </p:grpSpPr>
      <p:sp>
        <p:nvSpPr>
          <p:cNvPr id="39" name="Google Shape;3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 name="Google Shape;40;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 name="Google Shape;4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 name="Google Shape;49;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 name="Google Shape;6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 name="Google Shape;6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 name="Google Shape;75;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 name="Google Shape;9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 name="Google Shape;119;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37" name="Shape 3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3" name="Shape 13"/>
        <p:cNvGrpSpPr/>
        <p:nvPr/>
      </p:nvGrpSpPr>
      <p:grpSpPr>
        <a:xfrm>
          <a:off x="0" y="0"/>
          <a:ext cx="0" cy="0"/>
          <a:chOff x="0" y="0"/>
          <a:chExt cx="0" cy="0"/>
        </a:xfrm>
      </p:grpSpPr>
      <p:sp>
        <p:nvSpPr>
          <p:cNvPr id="14" name="Google Shape;14;p3"/>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6" name="Shape 16"/>
        <p:cNvGrpSpPr/>
        <p:nvPr/>
      </p:nvGrpSpPr>
      <p:grpSpPr>
        <a:xfrm>
          <a:off x="0" y="0"/>
          <a:ext cx="0" cy="0"/>
          <a:chOff x="0" y="0"/>
          <a:chExt cx="0" cy="0"/>
        </a:xfrm>
      </p:grpSpPr>
      <p:sp>
        <p:nvSpPr>
          <p:cNvPr id="17" name="Google Shape;17;p4"/>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9" name="Shape 19"/>
        <p:cNvGrpSpPr/>
        <p:nvPr/>
      </p:nvGrpSpPr>
      <p:grpSpPr>
        <a:xfrm>
          <a:off x="0" y="0"/>
          <a:ext cx="0" cy="0"/>
          <a:chOff x="0" y="0"/>
          <a:chExt cx="0" cy="0"/>
        </a:xfrm>
      </p:grpSpPr>
      <p:sp>
        <p:nvSpPr>
          <p:cNvPr id="20" name="Google Shape;20;p5"/>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5"/>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sp>
        <p:nvSpPr>
          <p:cNvPr id="23" name="Google Shape;23;p6"/>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6"/>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5" name="Shape 25"/>
        <p:cNvGrpSpPr/>
        <p:nvPr/>
      </p:nvGrpSpPr>
      <p:grpSpPr>
        <a:xfrm>
          <a:off x="0" y="0"/>
          <a:ext cx="0" cy="0"/>
          <a:chOff x="0" y="0"/>
          <a:chExt cx="0" cy="0"/>
        </a:xfrm>
      </p:grpSpPr>
      <p:sp>
        <p:nvSpPr>
          <p:cNvPr id="26" name="Google Shape;26;p7"/>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7"/>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28" name="Shape 28"/>
        <p:cNvGrpSpPr/>
        <p:nvPr/>
      </p:nvGrpSpPr>
      <p:grpSpPr>
        <a:xfrm>
          <a:off x="0" y="0"/>
          <a:ext cx="0" cy="0"/>
          <a:chOff x="0" y="0"/>
          <a:chExt cx="0" cy="0"/>
        </a:xfrm>
      </p:grpSpPr>
      <p:sp>
        <p:nvSpPr>
          <p:cNvPr id="29" name="Google Shape;29;p8"/>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8"/>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1" name="Shape 31"/>
        <p:cNvGrpSpPr/>
        <p:nvPr/>
      </p:nvGrpSpPr>
      <p:grpSpPr>
        <a:xfrm>
          <a:off x="0" y="0"/>
          <a:ext cx="0" cy="0"/>
          <a:chOff x="0" y="0"/>
          <a:chExt cx="0" cy="0"/>
        </a:xfrm>
      </p:grpSpPr>
      <p:sp>
        <p:nvSpPr>
          <p:cNvPr id="32" name="Google Shape;32;p9"/>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9"/>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34" name="Shape 34"/>
        <p:cNvGrpSpPr/>
        <p:nvPr/>
      </p:nvGrpSpPr>
      <p:grpSpPr>
        <a:xfrm>
          <a:off x="0" y="0"/>
          <a:ext cx="0" cy="0"/>
          <a:chOff x="0" y="0"/>
          <a:chExt cx="0" cy="0"/>
        </a:xfrm>
      </p:grpSpPr>
      <p:sp>
        <p:nvSpPr>
          <p:cNvPr id="35" name="Google Shape;35;p10"/>
          <p:cNvSpPr/>
          <p:nvPr/>
        </p:nvSpPr>
        <p:spPr>
          <a:xfrm>
            <a:off x="0" y="0"/>
            <a:ext cx="14630400" cy="8229600"/>
          </a:xfrm>
          <a:prstGeom prst="rect">
            <a:avLst/>
          </a:prstGeom>
          <a:solidFill>
            <a:srgbClr val="DE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0"/>
          <p:cNvSpPr/>
          <p:nvPr/>
        </p:nvSpPr>
        <p:spPr>
          <a:xfrm>
            <a:off x="0" y="0"/>
            <a:ext cx="14630400" cy="8229600"/>
          </a:xfrm>
          <a:prstGeom prst="rect">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pic>
        <p:nvPicPr>
          <p:cNvPr descr="preencoded.png" id="43" name="Google Shape;43;p12"/>
          <p:cNvPicPr preferRelativeResize="0"/>
          <p:nvPr/>
        </p:nvPicPr>
        <p:blipFill rotWithShape="1">
          <a:blip r:embed="rId3">
            <a:alphaModFix/>
          </a:blip>
          <a:srcRect b="0" l="0" r="0" t="0"/>
          <a:stretch/>
        </p:blipFill>
        <p:spPr>
          <a:xfrm>
            <a:off x="8869680" y="0"/>
            <a:ext cx="5760720" cy="8229600"/>
          </a:xfrm>
          <a:prstGeom prst="rect">
            <a:avLst/>
          </a:prstGeom>
          <a:noFill/>
          <a:ln>
            <a:noFill/>
          </a:ln>
        </p:spPr>
      </p:pic>
      <p:sp>
        <p:nvSpPr>
          <p:cNvPr id="44" name="Google Shape;44;p12"/>
          <p:cNvSpPr/>
          <p:nvPr/>
        </p:nvSpPr>
        <p:spPr>
          <a:xfrm>
            <a:off x="793790" y="2949535"/>
            <a:ext cx="7556421" cy="169545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532418"/>
              </a:buClr>
              <a:buSzPts val="5100"/>
              <a:buFont typeface="Marcellus"/>
              <a:buNone/>
            </a:pPr>
            <a:r>
              <a:rPr b="0" i="0" lang="en-US" sz="5100" u="none" cap="none" strike="noStrike">
                <a:solidFill>
                  <a:srgbClr val="532418"/>
                </a:solidFill>
                <a:latin typeface="Marcellus"/>
                <a:ea typeface="Marcellus"/>
                <a:cs typeface="Marcellus"/>
                <a:sym typeface="Marcellus"/>
              </a:rPr>
              <a:t>What is Support Vector Machine?</a:t>
            </a:r>
            <a:endParaRPr b="0" i="0" sz="5100" u="none" cap="none" strike="noStrike"/>
          </a:p>
        </p:txBody>
      </p:sp>
      <p:sp>
        <p:nvSpPr>
          <p:cNvPr id="45" name="Google Shape;45;p12"/>
          <p:cNvSpPr/>
          <p:nvPr/>
        </p:nvSpPr>
        <p:spPr>
          <a:xfrm>
            <a:off x="793790" y="4985147"/>
            <a:ext cx="7556421"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Understanding the algorithm that finds the perfect dividing line</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13"/>
          <p:cNvSpPr/>
          <p:nvPr/>
        </p:nvSpPr>
        <p:spPr>
          <a:xfrm>
            <a:off x="739735" y="581144"/>
            <a:ext cx="4861322" cy="631865"/>
          </a:xfrm>
          <a:prstGeom prst="rect">
            <a:avLst/>
          </a:prstGeom>
          <a:noFill/>
          <a:ln>
            <a:noFill/>
          </a:ln>
        </p:spPr>
        <p:txBody>
          <a:bodyPr anchorCtr="0" anchor="t" bIns="0" lIns="0" spcFirstLastPara="1" rIns="0" wrap="square" tIns="0">
            <a:noAutofit/>
          </a:bodyPr>
          <a:lstStyle/>
          <a:p>
            <a:pPr indent="0" lvl="0" marL="0" marR="0" rtl="0" algn="l">
              <a:lnSpc>
                <a:spcPct val="130263"/>
              </a:lnSpc>
              <a:spcBef>
                <a:spcPts val="0"/>
              </a:spcBef>
              <a:spcAft>
                <a:spcPts val="0"/>
              </a:spcAft>
              <a:buClr>
                <a:srgbClr val="532418"/>
              </a:buClr>
              <a:buSzPts val="3800"/>
              <a:buFont typeface="Marcellus"/>
              <a:buNone/>
            </a:pPr>
            <a:r>
              <a:rPr b="0" i="0" lang="en-US" sz="3800" u="none" cap="none" strike="noStrike">
                <a:solidFill>
                  <a:srgbClr val="532418"/>
                </a:solidFill>
                <a:latin typeface="Marcellus"/>
                <a:ea typeface="Marcellus"/>
                <a:cs typeface="Marcellus"/>
                <a:sym typeface="Marcellus"/>
              </a:rPr>
              <a:t>SVM in One Line</a:t>
            </a:r>
            <a:endParaRPr b="0" i="0" sz="3800" u="none" cap="none" strike="noStrike"/>
          </a:p>
        </p:txBody>
      </p:sp>
      <p:sp>
        <p:nvSpPr>
          <p:cNvPr id="52" name="Google Shape;52;p13"/>
          <p:cNvSpPr/>
          <p:nvPr/>
        </p:nvSpPr>
        <p:spPr>
          <a:xfrm>
            <a:off x="739735" y="1767721"/>
            <a:ext cx="4950976" cy="1898690"/>
          </a:xfrm>
          <a:prstGeom prst="roundRect">
            <a:avLst>
              <a:gd fmla="val 4676"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973931" y="2001917"/>
            <a:ext cx="3038356" cy="394930"/>
          </a:xfrm>
          <a:prstGeom prst="rect">
            <a:avLst/>
          </a:prstGeom>
          <a:noFill/>
          <a:ln>
            <a:noFill/>
          </a:ln>
        </p:spPr>
        <p:txBody>
          <a:bodyPr anchorCtr="0" anchor="t" bIns="0" lIns="0" spcFirstLastPara="1" rIns="0" wrap="square" tIns="0">
            <a:noAutofit/>
          </a:bodyPr>
          <a:lstStyle/>
          <a:p>
            <a:pPr indent="0" lvl="0" marL="0" marR="0" rtl="0" algn="l">
              <a:lnSpc>
                <a:spcPct val="131914"/>
              </a:lnSpc>
              <a:spcBef>
                <a:spcPts val="0"/>
              </a:spcBef>
              <a:spcAft>
                <a:spcPts val="0"/>
              </a:spcAft>
              <a:buClr>
                <a:srgbClr val="67534F"/>
              </a:buClr>
              <a:buSzPts val="2350"/>
              <a:buFont typeface="Marcellus"/>
              <a:buNone/>
            </a:pPr>
            <a:r>
              <a:rPr b="0" i="0" lang="en-US" sz="2350" u="none" cap="none" strike="noStrike">
                <a:solidFill>
                  <a:srgbClr val="67534F"/>
                </a:solidFill>
                <a:latin typeface="Marcellus"/>
                <a:ea typeface="Marcellus"/>
                <a:cs typeface="Marcellus"/>
                <a:sym typeface="Marcellus"/>
              </a:rPr>
              <a:t>The Core Idea</a:t>
            </a:r>
            <a:endParaRPr b="0" i="0" sz="2350" u="none" cap="none" strike="noStrike"/>
          </a:p>
        </p:txBody>
      </p:sp>
      <p:sp>
        <p:nvSpPr>
          <p:cNvPr id="54" name="Google Shape;54;p13"/>
          <p:cNvSpPr/>
          <p:nvPr/>
        </p:nvSpPr>
        <p:spPr>
          <a:xfrm>
            <a:off x="973931" y="2608183"/>
            <a:ext cx="4482584" cy="824032"/>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SVM finds the </a:t>
            </a:r>
            <a:r>
              <a:rPr b="1" i="0" lang="en-US" sz="1650" u="none" cap="none" strike="noStrike">
                <a:solidFill>
                  <a:srgbClr val="67534F"/>
                </a:solidFill>
                <a:latin typeface="Montserrat"/>
                <a:ea typeface="Montserrat"/>
                <a:cs typeface="Montserrat"/>
                <a:sym typeface="Montserrat"/>
              </a:rPr>
              <a:t>best possible boundary</a:t>
            </a:r>
            <a:r>
              <a:rPr b="0" i="0" lang="en-US" sz="1650" u="none" cap="none" strike="noStrike">
                <a:solidFill>
                  <a:srgbClr val="67534F"/>
                </a:solidFill>
                <a:latin typeface="Montserrat"/>
                <a:ea typeface="Montserrat"/>
                <a:cs typeface="Montserrat"/>
                <a:sym typeface="Montserrat"/>
              </a:rPr>
              <a:t> between classes by </a:t>
            </a:r>
            <a:r>
              <a:rPr b="0" i="0" lang="en-US" sz="1650" u="none" cap="none" strike="noStrike">
                <a:solidFill>
                  <a:srgbClr val="67534F"/>
                </a:solidFill>
                <a:highlight>
                  <a:srgbClr val="FF954F"/>
                </a:highlight>
                <a:latin typeface="Montserrat"/>
                <a:ea typeface="Montserrat"/>
                <a:cs typeface="Montserrat"/>
                <a:sym typeface="Montserrat"/>
              </a:rPr>
              <a:t>maximizing the margin</a:t>
            </a:r>
            <a:r>
              <a:rPr b="0" i="0" lang="en-US" sz="1650" u="none" cap="none" strike="noStrike">
                <a:solidFill>
                  <a:srgbClr val="67534F"/>
                </a:solidFill>
                <a:latin typeface="Montserrat"/>
                <a:ea typeface="Montserrat"/>
                <a:cs typeface="Montserrat"/>
                <a:sym typeface="Montserrat"/>
              </a:rPr>
              <a:t>.</a:t>
            </a:r>
            <a:endParaRPr b="0" i="0" sz="1650" u="none" cap="none" strike="noStrike"/>
          </a:p>
        </p:txBody>
      </p:sp>
      <p:sp>
        <p:nvSpPr>
          <p:cNvPr id="55" name="Google Shape;55;p13"/>
          <p:cNvSpPr/>
          <p:nvPr/>
        </p:nvSpPr>
        <p:spPr>
          <a:xfrm>
            <a:off x="739735" y="4349553"/>
            <a:ext cx="4950900" cy="824100"/>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Clr>
                <a:srgbClr val="67534F"/>
              </a:buClr>
              <a:buSzPts val="1650"/>
              <a:buFont typeface="Montserrat"/>
              <a:buNone/>
            </a:pPr>
            <a:r>
              <a:rPr b="0" i="0" lang="en-US" sz="1650" u="none" cap="none" strike="noStrike">
                <a:solidFill>
                  <a:srgbClr val="67534F"/>
                </a:solidFill>
                <a:latin typeface="Montserrat"/>
                <a:ea typeface="Montserrat"/>
                <a:cs typeface="Montserrat"/>
                <a:sym typeface="Montserrat"/>
              </a:rPr>
              <a:t>Think of it as drawing the widest possible road between two neighborhoods—the wider the road, the clearer the separation.</a:t>
            </a:r>
            <a:endParaRPr b="0" i="0" sz="1650" u="none" cap="none" strike="noStrike"/>
          </a:p>
        </p:txBody>
      </p:sp>
      <p:pic>
        <p:nvPicPr>
          <p:cNvPr descr="preencoded.png" id="56" name="Google Shape;56;p13"/>
          <p:cNvPicPr preferRelativeResize="0"/>
          <p:nvPr/>
        </p:nvPicPr>
        <p:blipFill rotWithShape="1">
          <a:blip r:embed="rId3">
            <a:alphaModFix/>
          </a:blip>
          <a:srcRect b="0" l="0" r="0" t="0"/>
          <a:stretch/>
        </p:blipFill>
        <p:spPr>
          <a:xfrm>
            <a:off x="6213872" y="1767721"/>
            <a:ext cx="6164818" cy="5178862"/>
          </a:xfrm>
          <a:prstGeom prst="rect">
            <a:avLst/>
          </a:prstGeom>
          <a:noFill/>
          <a:ln>
            <a:noFill/>
          </a:ln>
        </p:spPr>
      </p:pic>
      <p:sp>
        <p:nvSpPr>
          <p:cNvPr id="57" name="Google Shape;57;p13"/>
          <p:cNvSpPr/>
          <p:nvPr/>
        </p:nvSpPr>
        <p:spPr>
          <a:xfrm>
            <a:off x="6213872" y="7184350"/>
            <a:ext cx="7684294" cy="274677"/>
          </a:xfrm>
          <a:prstGeom prst="rect">
            <a:avLst/>
          </a:prstGeom>
          <a:noFill/>
          <a:ln>
            <a:noFill/>
          </a:ln>
        </p:spPr>
        <p:txBody>
          <a:bodyPr anchorCtr="0" anchor="t" bIns="0" lIns="0" spcFirstLastPara="1" rIns="0" wrap="square" tIns="0">
            <a:noAutofit/>
          </a:bodyPr>
          <a:lstStyle/>
          <a:p>
            <a:pPr indent="0" lvl="0" marL="0" marR="0" rtl="0" algn="l">
              <a:lnSpc>
                <a:spcPct val="130303"/>
              </a:lnSpc>
              <a:spcBef>
                <a:spcPts val="0"/>
              </a:spcBef>
              <a:spcAft>
                <a:spcPts val="0"/>
              </a:spcAft>
              <a:buSzPts val="1650"/>
              <a:buFont typeface="Arial"/>
              <a:buNone/>
            </a:pPr>
            <a:r>
              <a:t/>
            </a:r>
            <a:endParaRPr b="0" i="0" sz="165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descr="preencoded.png" id="63" name="Google Shape;63;p14"/>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64" name="Google Shape;64;p14"/>
          <p:cNvSpPr/>
          <p:nvPr/>
        </p:nvSpPr>
        <p:spPr>
          <a:xfrm>
            <a:off x="6280190" y="1553051"/>
            <a:ext cx="6124456"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Many Lines, One Best Line</a:t>
            </a:r>
            <a:endParaRPr b="0" i="0" sz="4100" u="none" cap="none" strike="noStrike"/>
          </a:p>
        </p:txBody>
      </p:sp>
      <p:sp>
        <p:nvSpPr>
          <p:cNvPr id="65" name="Google Shape;65;p14"/>
          <p:cNvSpPr/>
          <p:nvPr/>
        </p:nvSpPr>
        <p:spPr>
          <a:xfrm>
            <a:off x="6280190" y="2571393"/>
            <a:ext cx="7556421" cy="884396"/>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Infinite lines could separate these classes—but only one maximizes the safety zone on both sides. That's the line SVM seeks.</a:t>
            </a:r>
            <a:endParaRPr b="0" i="0" sz="1750" u="none" cap="none" strike="noStrike"/>
          </a:p>
        </p:txBody>
      </p:sp>
      <p:sp>
        <p:nvSpPr>
          <p:cNvPr id="66" name="Google Shape;66;p14"/>
          <p:cNvSpPr/>
          <p:nvPr/>
        </p:nvSpPr>
        <p:spPr>
          <a:xfrm>
            <a:off x="6280190" y="3710940"/>
            <a:ext cx="7556421" cy="1369338"/>
          </a:xfrm>
          <a:prstGeom prst="roundRect">
            <a:avLst>
              <a:gd fmla="val 6957" name="adj"/>
            </a:avLst>
          </a:prstGeom>
          <a:solidFill>
            <a:srgbClr val="FFFFF4">
              <a:alpha val="94901"/>
            </a:srgbClr>
          </a:solidFill>
          <a:ln cap="flat" cmpd="sng" w="30475">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a:off x="6537484" y="3968234"/>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The Question</a:t>
            </a:r>
            <a:endParaRPr b="0" i="0" sz="2550" u="none" cap="none" strike="noStrike"/>
          </a:p>
        </p:txBody>
      </p:sp>
      <p:sp>
        <p:nvSpPr>
          <p:cNvPr id="68" name="Google Shape;68;p14"/>
          <p:cNvSpPr/>
          <p:nvPr/>
        </p:nvSpPr>
        <p:spPr>
          <a:xfrm>
            <a:off x="6537484" y="4528185"/>
            <a:ext cx="7041832"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Which separator is most reliable?</a:t>
            </a:r>
            <a:endParaRPr b="0" i="0" sz="1750" u="none" cap="none" strike="noStrike"/>
          </a:p>
        </p:txBody>
      </p:sp>
      <p:sp>
        <p:nvSpPr>
          <p:cNvPr id="69" name="Google Shape;69;p14"/>
          <p:cNvSpPr/>
          <p:nvPr/>
        </p:nvSpPr>
        <p:spPr>
          <a:xfrm>
            <a:off x="6280190" y="5307092"/>
            <a:ext cx="7556421" cy="1369338"/>
          </a:xfrm>
          <a:prstGeom prst="roundRect">
            <a:avLst>
              <a:gd fmla="val 6957" name="adj"/>
            </a:avLst>
          </a:prstGeom>
          <a:solidFill>
            <a:srgbClr val="FFFFF4">
              <a:alpha val="94901"/>
            </a:srgbClr>
          </a:solidFill>
          <a:ln cap="flat" cmpd="sng" w="30475">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6537484" y="5564386"/>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The Answer</a:t>
            </a:r>
            <a:endParaRPr b="0" i="0" sz="2550" u="none" cap="none" strike="noStrike"/>
          </a:p>
        </p:txBody>
      </p:sp>
      <p:sp>
        <p:nvSpPr>
          <p:cNvPr id="71" name="Google Shape;71;p14"/>
          <p:cNvSpPr/>
          <p:nvPr/>
        </p:nvSpPr>
        <p:spPr>
          <a:xfrm>
            <a:off x="6537484" y="6124337"/>
            <a:ext cx="7041832"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one farthest from both classes</a:t>
            </a:r>
            <a:endParaRPr b="0" i="0" sz="175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p:nvPr/>
        </p:nvSpPr>
        <p:spPr>
          <a:xfrm>
            <a:off x="793790" y="1539835"/>
            <a:ext cx="5216962"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Margin Intuition</a:t>
            </a:r>
            <a:endParaRPr b="0" i="0" sz="4100" u="none" cap="none" strike="noStrike"/>
          </a:p>
        </p:txBody>
      </p:sp>
      <p:sp>
        <p:nvSpPr>
          <p:cNvPr id="78" name="Google Shape;78;p15"/>
          <p:cNvSpPr/>
          <p:nvPr/>
        </p:nvSpPr>
        <p:spPr>
          <a:xfrm>
            <a:off x="793790" y="2784991"/>
            <a:ext cx="3912751" cy="508516"/>
          </a:xfrm>
          <a:prstGeom prst="rect">
            <a:avLst/>
          </a:prstGeom>
          <a:noFill/>
          <a:ln>
            <a:noFill/>
          </a:ln>
        </p:spPr>
        <p:txBody>
          <a:bodyPr anchorCtr="0" anchor="t" bIns="0" lIns="0" spcFirstLastPara="1" rIns="0" wrap="square" tIns="0">
            <a:noAutofit/>
          </a:bodyPr>
          <a:lstStyle/>
          <a:p>
            <a:pPr indent="0" lvl="0" marL="0" marR="0" rtl="0" algn="l">
              <a:lnSpc>
                <a:spcPct val="131147"/>
              </a:lnSpc>
              <a:spcBef>
                <a:spcPts val="0"/>
              </a:spcBef>
              <a:spcAft>
                <a:spcPts val="0"/>
              </a:spcAft>
              <a:buClr>
                <a:srgbClr val="532418"/>
              </a:buClr>
              <a:buSzPts val="3050"/>
              <a:buFont typeface="Marcellus"/>
              <a:buNone/>
            </a:pPr>
            <a:r>
              <a:rPr b="0" i="0" lang="en-US" sz="3050" u="none" cap="none" strike="noStrike">
                <a:solidFill>
                  <a:srgbClr val="532418"/>
                </a:solidFill>
                <a:latin typeface="Marcellus"/>
                <a:ea typeface="Marcellus"/>
                <a:cs typeface="Marcellus"/>
                <a:sym typeface="Marcellus"/>
              </a:rPr>
              <a:t>Why Margins Matter</a:t>
            </a:r>
            <a:endParaRPr b="0" i="0" sz="3050" u="none" cap="none" strike="noStrike"/>
          </a:p>
        </p:txBody>
      </p:sp>
      <p:sp>
        <p:nvSpPr>
          <p:cNvPr id="79" name="Google Shape;79;p15"/>
          <p:cNvSpPr/>
          <p:nvPr/>
        </p:nvSpPr>
        <p:spPr>
          <a:xfrm>
            <a:off x="793790" y="3520321"/>
            <a:ext cx="6244709"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a:t>
            </a:r>
            <a:r>
              <a:rPr b="0" i="0" lang="en-US" sz="1750" u="none" cap="none" strike="noStrike">
                <a:solidFill>
                  <a:srgbClr val="FF954F"/>
                </a:solidFill>
                <a:latin typeface="Montserrat"/>
                <a:ea typeface="Montserrat"/>
                <a:cs typeface="Montserrat"/>
                <a:sym typeface="Montserrat"/>
              </a:rPr>
              <a:t>margin</a:t>
            </a:r>
            <a:r>
              <a:rPr b="0" i="0" lang="en-US" sz="1750" u="none" cap="none" strike="noStrike">
                <a:solidFill>
                  <a:srgbClr val="67534F"/>
                </a:solidFill>
                <a:latin typeface="Montserrat"/>
                <a:ea typeface="Montserrat"/>
                <a:cs typeface="Montserrat"/>
                <a:sym typeface="Montserrat"/>
              </a:rPr>
              <a:t> is the distance from the decision boundary to the nearest data points on either side.</a:t>
            </a:r>
            <a:endParaRPr b="0" i="0" sz="1750" u="none" cap="none" strike="noStrike"/>
          </a:p>
        </p:txBody>
      </p:sp>
      <p:sp>
        <p:nvSpPr>
          <p:cNvPr id="80" name="Google Shape;80;p15"/>
          <p:cNvSpPr/>
          <p:nvPr/>
        </p:nvSpPr>
        <p:spPr>
          <a:xfrm>
            <a:off x="793790" y="4313992"/>
            <a:ext cx="62447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Bigger margin = better generalization</a:t>
            </a:r>
            <a:endParaRPr b="0" i="0" sz="1750" u="none" cap="none" strike="noStrike"/>
          </a:p>
        </p:txBody>
      </p:sp>
      <p:sp>
        <p:nvSpPr>
          <p:cNvPr id="81" name="Google Shape;81;p15"/>
          <p:cNvSpPr/>
          <p:nvPr/>
        </p:nvSpPr>
        <p:spPr>
          <a:xfrm>
            <a:off x="793790" y="4812863"/>
            <a:ext cx="6244709" cy="884396"/>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A wide margin means the model is confident about its classifications and less likely to misclassify new, unseen data.</a:t>
            </a:r>
            <a:endParaRPr b="0" i="0" sz="1750" u="none" cap="none" strike="noStrike"/>
          </a:p>
        </p:txBody>
      </p:sp>
      <p:pic>
        <p:nvPicPr>
          <p:cNvPr descr="preencoded.png" id="82" name="Google Shape;82;p15"/>
          <p:cNvPicPr preferRelativeResize="0"/>
          <p:nvPr/>
        </p:nvPicPr>
        <p:blipFill rotWithShape="1">
          <a:blip r:embed="rId3">
            <a:alphaModFix/>
          </a:blip>
          <a:srcRect b="0" l="0" r="0" t="0"/>
          <a:stretch/>
        </p:blipFill>
        <p:spPr>
          <a:xfrm>
            <a:off x="7599525" y="2378711"/>
            <a:ext cx="6244702" cy="4165374"/>
          </a:xfrm>
          <a:prstGeom prst="rect">
            <a:avLst/>
          </a:prstGeom>
          <a:noFill/>
          <a:ln>
            <a:noFill/>
          </a:ln>
        </p:spPr>
      </p:pic>
      <p:sp>
        <p:nvSpPr>
          <p:cNvPr id="83" name="Google Shape;83;p15"/>
          <p:cNvSpPr/>
          <p:nvPr/>
        </p:nvSpPr>
        <p:spPr>
          <a:xfrm>
            <a:off x="7599521" y="6190774"/>
            <a:ext cx="62447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SzPts val="1750"/>
              <a:buFont typeface="Arial"/>
              <a:buNone/>
            </a:pPr>
            <a:r>
              <a:t/>
            </a:r>
            <a:endParaRPr b="0" i="0" sz="175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p:nvPr/>
        </p:nvSpPr>
        <p:spPr>
          <a:xfrm>
            <a:off x="775930" y="609600"/>
            <a:ext cx="5911334" cy="662821"/>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532418"/>
              </a:buClr>
              <a:buSzPts val="4000"/>
              <a:buFont typeface="Marcellus"/>
              <a:buNone/>
            </a:pPr>
            <a:r>
              <a:rPr b="0" i="0" lang="en-US" sz="4000" u="none" cap="none" strike="noStrike">
                <a:solidFill>
                  <a:srgbClr val="532418"/>
                </a:solidFill>
                <a:latin typeface="Marcellus"/>
                <a:ea typeface="Marcellus"/>
                <a:cs typeface="Marcellus"/>
                <a:sym typeface="Marcellus"/>
              </a:rPr>
              <a:t>Support Vectors: The VIPs</a:t>
            </a:r>
            <a:endParaRPr b="0" i="0" sz="4000" u="none" cap="none" strike="noStrike"/>
          </a:p>
        </p:txBody>
      </p:sp>
      <p:pic>
        <p:nvPicPr>
          <p:cNvPr descr="preencoded.png" id="90" name="Google Shape;90;p16"/>
          <p:cNvPicPr preferRelativeResize="0"/>
          <p:nvPr/>
        </p:nvPicPr>
        <p:blipFill rotWithShape="1">
          <a:blip r:embed="rId3">
            <a:alphaModFix/>
          </a:blip>
          <a:srcRect b="0" l="0" r="0" t="0"/>
          <a:stretch/>
        </p:blipFill>
        <p:spPr>
          <a:xfrm>
            <a:off x="775930" y="1854279"/>
            <a:ext cx="8276630" cy="5517713"/>
          </a:xfrm>
          <a:prstGeom prst="rect">
            <a:avLst/>
          </a:prstGeom>
          <a:noFill/>
          <a:ln>
            <a:noFill/>
          </a:ln>
        </p:spPr>
      </p:pic>
      <p:sp>
        <p:nvSpPr>
          <p:cNvPr id="91" name="Google Shape;91;p16"/>
          <p:cNvSpPr/>
          <p:nvPr/>
        </p:nvSpPr>
        <p:spPr>
          <a:xfrm>
            <a:off x="10589419" y="1854279"/>
            <a:ext cx="498753" cy="498753"/>
          </a:xfrm>
          <a:prstGeom prst="roundRect">
            <a:avLst>
              <a:gd fmla="val 18669"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11309866" y="1923455"/>
            <a:ext cx="2552105" cy="828675"/>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67534F"/>
              </a:buClr>
              <a:buSzPts val="2500"/>
              <a:buFont typeface="Marcellus"/>
              <a:buNone/>
            </a:pPr>
            <a:r>
              <a:rPr b="0" i="0" lang="en-US" sz="2500" u="none" cap="none" strike="noStrike">
                <a:solidFill>
                  <a:srgbClr val="67534F"/>
                </a:solidFill>
                <a:latin typeface="Marcellus"/>
                <a:ea typeface="Marcellus"/>
                <a:cs typeface="Marcellus"/>
                <a:sym typeface="Marcellus"/>
              </a:rPr>
              <a:t>Critical Points Only</a:t>
            </a:r>
            <a:endParaRPr b="0" i="0" sz="2500" u="none" cap="none" strike="noStrike"/>
          </a:p>
        </p:txBody>
      </p:sp>
      <p:sp>
        <p:nvSpPr>
          <p:cNvPr id="93" name="Google Shape;93;p16"/>
          <p:cNvSpPr/>
          <p:nvPr/>
        </p:nvSpPr>
        <p:spPr>
          <a:xfrm>
            <a:off x="11309866" y="2973824"/>
            <a:ext cx="2552105" cy="1440656"/>
          </a:xfrm>
          <a:prstGeom prst="rect">
            <a:avLst/>
          </a:prstGeom>
          <a:noFill/>
          <a:ln>
            <a:noFill/>
          </a:ln>
        </p:spPr>
        <p:txBody>
          <a:bodyPr anchorCtr="0" anchor="t" bIns="0" lIns="0" spcFirstLastPara="1" rIns="0" wrap="square" tIns="0">
            <a:noAutofit/>
          </a:bodyPr>
          <a:lstStyle/>
          <a:p>
            <a:pPr indent="0" lvl="0" marL="0" marR="0" rtl="0" algn="l">
              <a:lnSpc>
                <a:spcPct val="132352"/>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Support vectors are the data points closest to the decision boundary—they define the margin.</a:t>
            </a:r>
            <a:endParaRPr b="0" i="0" sz="1700" u="none" cap="none" strike="noStrike"/>
          </a:p>
        </p:txBody>
      </p:sp>
      <p:sp>
        <p:nvSpPr>
          <p:cNvPr id="94" name="Google Shape;94;p16"/>
          <p:cNvSpPr/>
          <p:nvPr/>
        </p:nvSpPr>
        <p:spPr>
          <a:xfrm>
            <a:off x="10589419" y="4857869"/>
            <a:ext cx="498753" cy="498753"/>
          </a:xfrm>
          <a:prstGeom prst="roundRect">
            <a:avLst>
              <a:gd fmla="val 18669" name="adj"/>
            </a:avLst>
          </a:prstGeom>
          <a:solidFill>
            <a:srgbClr val="FFFFF4"/>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a:off x="11309866" y="4927044"/>
            <a:ext cx="2552105" cy="414338"/>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67534F"/>
              </a:buClr>
              <a:buSzPts val="2500"/>
              <a:buFont typeface="Marcellus"/>
              <a:buNone/>
            </a:pPr>
            <a:r>
              <a:rPr b="0" i="0" lang="en-US" sz="2500" u="none" cap="none" strike="noStrike">
                <a:solidFill>
                  <a:srgbClr val="67534F"/>
                </a:solidFill>
                <a:latin typeface="Marcellus"/>
                <a:ea typeface="Marcellus"/>
                <a:cs typeface="Marcellus"/>
                <a:sym typeface="Marcellus"/>
              </a:rPr>
              <a:t>Efficient Design</a:t>
            </a:r>
            <a:endParaRPr b="0" i="0" sz="2500" u="none" cap="none" strike="noStrike"/>
          </a:p>
        </p:txBody>
      </p:sp>
      <p:sp>
        <p:nvSpPr>
          <p:cNvPr id="96" name="Google Shape;96;p16"/>
          <p:cNvSpPr/>
          <p:nvPr/>
        </p:nvSpPr>
        <p:spPr>
          <a:xfrm>
            <a:off x="11309866" y="5563076"/>
            <a:ext cx="2552105" cy="1440656"/>
          </a:xfrm>
          <a:prstGeom prst="rect">
            <a:avLst/>
          </a:prstGeom>
          <a:noFill/>
          <a:ln>
            <a:noFill/>
          </a:ln>
        </p:spPr>
        <p:txBody>
          <a:bodyPr anchorCtr="0" anchor="t" bIns="0" lIns="0" spcFirstLastPara="1" rIns="0" wrap="square" tIns="0">
            <a:noAutofit/>
          </a:bodyPr>
          <a:lstStyle/>
          <a:p>
            <a:pPr indent="0" lvl="0" marL="0" marR="0" rtl="0" algn="l">
              <a:lnSpc>
                <a:spcPct val="132352"/>
              </a:lnSpc>
              <a:spcBef>
                <a:spcPts val="0"/>
              </a:spcBef>
              <a:spcAft>
                <a:spcPts val="0"/>
              </a:spcAft>
              <a:buClr>
                <a:srgbClr val="67534F"/>
              </a:buClr>
              <a:buSzPts val="1700"/>
              <a:buFont typeface="Montserrat"/>
              <a:buNone/>
            </a:pPr>
            <a:r>
              <a:rPr b="0" i="0" lang="en-US" sz="1700" u="none" cap="none" strike="noStrike">
                <a:solidFill>
                  <a:srgbClr val="67534F"/>
                </a:solidFill>
                <a:latin typeface="Montserrat"/>
                <a:ea typeface="Montserrat"/>
                <a:cs typeface="Montserrat"/>
                <a:sym typeface="Montserrat"/>
              </a:rPr>
              <a:t>SVM ignores all other points. Only these boundary warriors matter for building the classifier.</a:t>
            </a:r>
            <a:endParaRPr b="0" i="0" sz="170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p:nvPr/>
        </p:nvSpPr>
        <p:spPr>
          <a:xfrm>
            <a:off x="790932" y="621387"/>
            <a:ext cx="8106013" cy="675680"/>
          </a:xfrm>
          <a:prstGeom prst="rect">
            <a:avLst/>
          </a:prstGeom>
          <a:noFill/>
          <a:ln>
            <a:noFill/>
          </a:ln>
        </p:spPr>
        <p:txBody>
          <a:bodyPr anchorCtr="0" anchor="t" bIns="0" lIns="0" spcFirstLastPara="1" rIns="0" wrap="square" tIns="0">
            <a:noAutofit/>
          </a:bodyPr>
          <a:lstStyle/>
          <a:p>
            <a:pPr indent="0" lvl="0" marL="0" marR="0" rtl="0" algn="l">
              <a:lnSpc>
                <a:spcPct val="130864"/>
              </a:lnSpc>
              <a:spcBef>
                <a:spcPts val="0"/>
              </a:spcBef>
              <a:spcAft>
                <a:spcPts val="0"/>
              </a:spcAft>
              <a:buClr>
                <a:srgbClr val="532418"/>
              </a:buClr>
              <a:buSzPts val="4050"/>
              <a:buFont typeface="Marcellus"/>
              <a:buNone/>
            </a:pPr>
            <a:r>
              <a:rPr b="0" i="0" lang="en-US" sz="4050" u="none" cap="none" strike="noStrike">
                <a:solidFill>
                  <a:srgbClr val="532418"/>
                </a:solidFill>
                <a:latin typeface="Marcellus"/>
                <a:ea typeface="Marcellus"/>
                <a:cs typeface="Marcellus"/>
                <a:sym typeface="Marcellus"/>
              </a:rPr>
              <a:t>Why Only Boundary Points Matter</a:t>
            </a:r>
            <a:endParaRPr b="0" i="0" sz="4050" u="none" cap="none" strike="noStrike"/>
          </a:p>
        </p:txBody>
      </p:sp>
      <p:sp>
        <p:nvSpPr>
          <p:cNvPr id="103" name="Google Shape;103;p17"/>
          <p:cNvSpPr/>
          <p:nvPr/>
        </p:nvSpPr>
        <p:spPr>
          <a:xfrm>
            <a:off x="790932" y="2229207"/>
            <a:ext cx="6248638" cy="2057043"/>
          </a:xfrm>
          <a:prstGeom prst="roundRect">
            <a:avLst>
              <a:gd fmla="val 7112" name="adj"/>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a:off x="790932" y="2198727"/>
            <a:ext cx="6248638" cy="121920"/>
          </a:xfrm>
          <a:prstGeom prst="roundRect">
            <a:avLst>
              <a:gd fmla="val 77852"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3576280" y="1890236"/>
            <a:ext cx="677942" cy="677942"/>
          </a:xfrm>
          <a:prstGeom prst="roundRect">
            <a:avLst>
              <a:gd fmla="val 134879"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p:nvPr/>
        </p:nvSpPr>
        <p:spPr>
          <a:xfrm>
            <a:off x="3779639" y="2052876"/>
            <a:ext cx="271105" cy="352544"/>
          </a:xfrm>
          <a:prstGeom prst="rect">
            <a:avLst/>
          </a:prstGeom>
          <a:noFill/>
          <a:ln>
            <a:noFill/>
          </a:ln>
        </p:spPr>
        <p:txBody>
          <a:bodyPr anchorCtr="0" anchor="t" bIns="0" lIns="0" spcFirstLastPara="1" rIns="0" wrap="square" tIns="0">
            <a:noAutofit/>
          </a:bodyPr>
          <a:lstStyle/>
          <a:p>
            <a:pPr indent="0" lvl="0" marL="0" marR="0" rtl="0" algn="l">
              <a:lnSpc>
                <a:spcPct val="130952"/>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1</a:t>
            </a:r>
            <a:endParaRPr b="0" i="0" sz="2100" u="none" cap="none" strike="noStrike"/>
          </a:p>
        </p:txBody>
      </p:sp>
      <p:sp>
        <p:nvSpPr>
          <p:cNvPr id="107" name="Google Shape;107;p17"/>
          <p:cNvSpPr/>
          <p:nvPr/>
        </p:nvSpPr>
        <p:spPr>
          <a:xfrm>
            <a:off x="1047393" y="2794159"/>
            <a:ext cx="3248501" cy="422196"/>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Stable Boundary</a:t>
            </a:r>
            <a:endParaRPr b="0" i="0" sz="2550" u="none" cap="none" strike="noStrike"/>
          </a:p>
        </p:txBody>
      </p:sp>
      <p:sp>
        <p:nvSpPr>
          <p:cNvPr id="108" name="Google Shape;108;p17"/>
          <p:cNvSpPr/>
          <p:nvPr/>
        </p:nvSpPr>
        <p:spPr>
          <a:xfrm>
            <a:off x="1047393" y="3442335"/>
            <a:ext cx="5735717" cy="58745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The decision line depends only on points near the margin, making it robust and focused.</a:t>
            </a:r>
            <a:endParaRPr b="0" i="0" sz="1750" u="none" cap="none" strike="noStrike"/>
          </a:p>
        </p:txBody>
      </p:sp>
      <p:sp>
        <p:nvSpPr>
          <p:cNvPr id="109" name="Google Shape;109;p17"/>
          <p:cNvSpPr/>
          <p:nvPr/>
        </p:nvSpPr>
        <p:spPr>
          <a:xfrm>
            <a:off x="790932" y="4851202"/>
            <a:ext cx="6248638" cy="2057043"/>
          </a:xfrm>
          <a:prstGeom prst="roundRect">
            <a:avLst>
              <a:gd fmla="val 7112" name="adj"/>
            </a:avLst>
          </a:prstGeom>
          <a:solidFill>
            <a:srgbClr val="FFFFF4">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790932" y="4820722"/>
            <a:ext cx="6248638" cy="121920"/>
          </a:xfrm>
          <a:prstGeom prst="roundRect">
            <a:avLst>
              <a:gd fmla="val 77852"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3576280" y="4512231"/>
            <a:ext cx="677942" cy="677942"/>
          </a:xfrm>
          <a:prstGeom prst="roundRect">
            <a:avLst>
              <a:gd fmla="val 134879" name="adj"/>
            </a:avLst>
          </a:prstGeom>
          <a:solidFill>
            <a:srgbClr val="FF95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a:off x="3779639" y="4674870"/>
            <a:ext cx="271105" cy="352544"/>
          </a:xfrm>
          <a:prstGeom prst="rect">
            <a:avLst/>
          </a:prstGeom>
          <a:noFill/>
          <a:ln>
            <a:noFill/>
          </a:ln>
        </p:spPr>
        <p:txBody>
          <a:bodyPr anchorCtr="0" anchor="t" bIns="0" lIns="0" spcFirstLastPara="1" rIns="0" wrap="square" tIns="0">
            <a:noAutofit/>
          </a:bodyPr>
          <a:lstStyle/>
          <a:p>
            <a:pPr indent="0" lvl="0" marL="0" marR="0" rtl="0" algn="l">
              <a:lnSpc>
                <a:spcPct val="130952"/>
              </a:lnSpc>
              <a:spcBef>
                <a:spcPts val="0"/>
              </a:spcBef>
              <a:spcAft>
                <a:spcPts val="0"/>
              </a:spcAft>
              <a:buClr>
                <a:srgbClr val="000000"/>
              </a:buClr>
              <a:buSzPts val="2100"/>
              <a:buFont typeface="Marcellus"/>
              <a:buNone/>
            </a:pPr>
            <a:r>
              <a:rPr b="0" i="0" lang="en-US" sz="2100" u="none" cap="none" strike="noStrike">
                <a:solidFill>
                  <a:srgbClr val="000000"/>
                </a:solidFill>
                <a:latin typeface="Marcellus"/>
                <a:ea typeface="Marcellus"/>
                <a:cs typeface="Marcellus"/>
                <a:sym typeface="Marcellus"/>
              </a:rPr>
              <a:t>2</a:t>
            </a:r>
            <a:endParaRPr b="0" i="0" sz="2100" u="none" cap="none" strike="noStrike"/>
          </a:p>
        </p:txBody>
      </p:sp>
      <p:sp>
        <p:nvSpPr>
          <p:cNvPr id="113" name="Google Shape;113;p17"/>
          <p:cNvSpPr/>
          <p:nvPr/>
        </p:nvSpPr>
        <p:spPr>
          <a:xfrm>
            <a:off x="1047393" y="5416153"/>
            <a:ext cx="3248501" cy="422196"/>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67534F"/>
              </a:buClr>
              <a:buSzPts val="2550"/>
              <a:buFont typeface="Marcellus"/>
              <a:buNone/>
            </a:pPr>
            <a:r>
              <a:rPr b="0" i="0" lang="en-US" sz="2550" u="none" cap="none" strike="noStrike">
                <a:solidFill>
                  <a:srgbClr val="67534F"/>
                </a:solidFill>
                <a:latin typeface="Marcellus"/>
                <a:ea typeface="Marcellus"/>
                <a:cs typeface="Marcellus"/>
                <a:sym typeface="Marcellus"/>
              </a:rPr>
              <a:t>Outlier Resistance</a:t>
            </a:r>
            <a:endParaRPr b="0" i="0" sz="2550" u="none" cap="none" strike="noStrike"/>
          </a:p>
        </p:txBody>
      </p:sp>
      <p:sp>
        <p:nvSpPr>
          <p:cNvPr id="114" name="Google Shape;114;p17"/>
          <p:cNvSpPr/>
          <p:nvPr/>
        </p:nvSpPr>
        <p:spPr>
          <a:xfrm>
            <a:off x="1047393" y="6064329"/>
            <a:ext cx="5735717" cy="58745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Points far from the boundary don't influence the model—SVM stays stable even when outliers exist.</a:t>
            </a:r>
            <a:endParaRPr b="0" i="0" sz="1750" u="none" cap="none" strike="noStrike"/>
          </a:p>
        </p:txBody>
      </p:sp>
      <p:pic>
        <p:nvPicPr>
          <p:cNvPr descr="preencoded.png" id="115" name="Google Shape;115;p17"/>
          <p:cNvPicPr preferRelativeResize="0"/>
          <p:nvPr/>
        </p:nvPicPr>
        <p:blipFill rotWithShape="1">
          <a:blip r:embed="rId3">
            <a:alphaModFix/>
          </a:blip>
          <a:srcRect b="0" l="0" r="0" t="0"/>
          <a:stretch/>
        </p:blipFill>
        <p:spPr>
          <a:xfrm>
            <a:off x="7598450" y="1890236"/>
            <a:ext cx="6248638" cy="3514844"/>
          </a:xfrm>
          <a:prstGeom prst="rect">
            <a:avLst/>
          </a:prstGeom>
          <a:noFill/>
          <a:ln>
            <a:noFill/>
          </a:ln>
        </p:spPr>
      </p:pic>
      <p:sp>
        <p:nvSpPr>
          <p:cNvPr id="116" name="Google Shape;116;p17"/>
          <p:cNvSpPr/>
          <p:nvPr/>
        </p:nvSpPr>
        <p:spPr>
          <a:xfrm>
            <a:off x="7598450" y="5659279"/>
            <a:ext cx="6248638" cy="1762363"/>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This image illustrates how only the support vectors (the circled points closest to the decision boundary) determine the placement of the separating hyperplane. Other data points, further away from the boundary, do not influence the model's decision, ensuring stability and robustness against outliers.</a:t>
            </a:r>
            <a:endParaRPr b="0" i="0" sz="1750" u="none" cap="none" strike="noStrike"/>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p:nvPr/>
        </p:nvSpPr>
        <p:spPr>
          <a:xfrm>
            <a:off x="725924" y="649843"/>
            <a:ext cx="4770596" cy="620197"/>
          </a:xfrm>
          <a:prstGeom prst="rect">
            <a:avLst/>
          </a:prstGeom>
          <a:noFill/>
          <a:ln>
            <a:noFill/>
          </a:ln>
        </p:spPr>
        <p:txBody>
          <a:bodyPr anchorCtr="0" anchor="t" bIns="0" lIns="0" spcFirstLastPara="1" rIns="0" wrap="square" tIns="0">
            <a:noAutofit/>
          </a:bodyPr>
          <a:lstStyle/>
          <a:p>
            <a:pPr indent="0" lvl="0" marL="0" marR="0" rtl="0" algn="l">
              <a:lnSpc>
                <a:spcPct val="129333"/>
              </a:lnSpc>
              <a:spcBef>
                <a:spcPts val="0"/>
              </a:spcBef>
              <a:spcAft>
                <a:spcPts val="0"/>
              </a:spcAft>
              <a:buClr>
                <a:srgbClr val="532418"/>
              </a:buClr>
              <a:buSzPts val="3750"/>
              <a:buFont typeface="Marcellus"/>
              <a:buNone/>
            </a:pPr>
            <a:r>
              <a:rPr b="0" i="0" lang="en-US" sz="3750" u="none" cap="none" strike="noStrike">
                <a:solidFill>
                  <a:srgbClr val="532418"/>
                </a:solidFill>
                <a:latin typeface="Marcellus"/>
                <a:ea typeface="Marcellus"/>
                <a:cs typeface="Marcellus"/>
                <a:sym typeface="Marcellus"/>
              </a:rPr>
              <a:t>Hard vs Soft Margin</a:t>
            </a:r>
            <a:endParaRPr b="0" i="0" sz="3750" u="none" cap="none" strike="noStrike"/>
          </a:p>
        </p:txBody>
      </p:sp>
      <p:sp>
        <p:nvSpPr>
          <p:cNvPr id="123" name="Google Shape;123;p18"/>
          <p:cNvSpPr/>
          <p:nvPr/>
        </p:nvSpPr>
        <p:spPr>
          <a:xfrm>
            <a:off x="725924" y="1767721"/>
            <a:ext cx="7294126" cy="269558"/>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SzPts val="1600"/>
              <a:buFont typeface="Arial"/>
              <a:buNone/>
            </a:pPr>
            <a:r>
              <a:t/>
            </a:r>
            <a:endParaRPr b="0" i="0" sz="1600" u="none" cap="none" strike="noStrike"/>
          </a:p>
        </p:txBody>
      </p:sp>
      <p:pic>
        <p:nvPicPr>
          <p:cNvPr descr="preencoded.png" id="124" name="Google Shape;124;p18"/>
          <p:cNvPicPr preferRelativeResize="0"/>
          <p:nvPr/>
        </p:nvPicPr>
        <p:blipFill rotWithShape="1">
          <a:blip r:embed="rId3">
            <a:alphaModFix/>
          </a:blip>
          <a:srcRect b="0" l="0" r="0" t="0"/>
          <a:stretch/>
        </p:blipFill>
        <p:spPr>
          <a:xfrm>
            <a:off x="1083225" y="2270525"/>
            <a:ext cx="6579525" cy="4503650"/>
          </a:xfrm>
          <a:prstGeom prst="rect">
            <a:avLst/>
          </a:prstGeom>
          <a:noFill/>
          <a:ln>
            <a:noFill/>
          </a:ln>
        </p:spPr>
      </p:pic>
      <p:sp>
        <p:nvSpPr>
          <p:cNvPr id="125" name="Google Shape;125;p18"/>
          <p:cNvSpPr/>
          <p:nvPr/>
        </p:nvSpPr>
        <p:spPr>
          <a:xfrm>
            <a:off x="8533686" y="1814393"/>
            <a:ext cx="5378291" cy="2662357"/>
          </a:xfrm>
          <a:prstGeom prst="roundRect">
            <a:avLst>
              <a:gd fmla="val 3272" name="adj"/>
            </a:avLst>
          </a:prstGeom>
          <a:solidFill>
            <a:srgbClr val="FFFFF4">
              <a:alpha val="94901"/>
            </a:srgbClr>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8556546" y="1837253"/>
            <a:ext cx="829628" cy="2616637"/>
          </a:xfrm>
          <a:prstGeom prst="roundRect">
            <a:avLst>
              <a:gd fmla="val 7194" name="adj"/>
            </a:avLst>
          </a:prstGeom>
          <a:solidFill>
            <a:srgbClr val="FFF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9593580" y="2044660"/>
            <a:ext cx="2981682" cy="387548"/>
          </a:xfrm>
          <a:prstGeom prst="rect">
            <a:avLst/>
          </a:prstGeom>
          <a:noFill/>
          <a:ln>
            <a:noFill/>
          </a:ln>
        </p:spPr>
        <p:txBody>
          <a:bodyPr anchorCtr="0" anchor="t" bIns="0" lIns="0" spcFirstLastPara="1" rIns="0" wrap="square" tIns="0">
            <a:noAutofit/>
          </a:bodyPr>
          <a:lstStyle/>
          <a:p>
            <a:pPr indent="0" lvl="0" marL="0" marR="0" rtl="0" algn="l">
              <a:lnSpc>
                <a:spcPct val="132608"/>
              </a:lnSpc>
              <a:spcBef>
                <a:spcPts val="0"/>
              </a:spcBef>
              <a:spcAft>
                <a:spcPts val="0"/>
              </a:spcAft>
              <a:buClr>
                <a:srgbClr val="67534F"/>
              </a:buClr>
              <a:buSzPts val="2300"/>
              <a:buFont typeface="Marcellus"/>
              <a:buNone/>
            </a:pPr>
            <a:r>
              <a:rPr b="0" i="0" lang="en-US" sz="2300" u="none" cap="none" strike="noStrike">
                <a:solidFill>
                  <a:srgbClr val="67534F"/>
                </a:solidFill>
                <a:latin typeface="Marcellus"/>
                <a:ea typeface="Marcellus"/>
                <a:cs typeface="Marcellus"/>
                <a:sym typeface="Marcellus"/>
              </a:rPr>
              <a:t>Hard Margin</a:t>
            </a:r>
            <a:endParaRPr b="0" i="0" sz="2300" u="none" cap="none" strike="noStrike"/>
          </a:p>
        </p:txBody>
      </p:sp>
      <p:sp>
        <p:nvSpPr>
          <p:cNvPr id="128" name="Google Shape;128;p18"/>
          <p:cNvSpPr/>
          <p:nvPr/>
        </p:nvSpPr>
        <p:spPr>
          <a:xfrm>
            <a:off x="9593580" y="2639616"/>
            <a:ext cx="4088130" cy="808673"/>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67534F"/>
              </a:buClr>
              <a:buSzPts val="1600"/>
              <a:buFont typeface="Montserrat"/>
              <a:buNone/>
            </a:pPr>
            <a:r>
              <a:rPr b="0" i="0" lang="en-US" sz="1600" u="none" cap="none" strike="noStrike">
                <a:solidFill>
                  <a:srgbClr val="67534F"/>
                </a:solidFill>
                <a:latin typeface="Montserrat"/>
                <a:ea typeface="Montserrat"/>
                <a:cs typeface="Montserrat"/>
                <a:sym typeface="Montserrat"/>
              </a:rPr>
              <a:t>Perfect separation required—no data point may cross the margin. Works only when data is perfectly separable.</a:t>
            </a:r>
            <a:endParaRPr b="0" i="0" sz="1600" u="none" cap="none" strike="noStrike"/>
          </a:p>
        </p:txBody>
      </p:sp>
      <p:sp>
        <p:nvSpPr>
          <p:cNvPr id="129" name="Google Shape;129;p18"/>
          <p:cNvSpPr/>
          <p:nvPr/>
        </p:nvSpPr>
        <p:spPr>
          <a:xfrm>
            <a:off x="9593580" y="3634859"/>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Zero tolerance for mistakes</a:t>
            </a:r>
            <a:endParaRPr b="0" i="0" sz="1600" u="none" cap="none" strike="noStrike"/>
          </a:p>
        </p:txBody>
      </p:sp>
      <p:sp>
        <p:nvSpPr>
          <p:cNvPr id="130" name="Google Shape;130;p18"/>
          <p:cNvSpPr/>
          <p:nvPr/>
        </p:nvSpPr>
        <p:spPr>
          <a:xfrm>
            <a:off x="9593580" y="3976926"/>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Sensitive to noise</a:t>
            </a:r>
            <a:endParaRPr b="0" i="0" sz="1600" u="none" cap="none" strike="noStrike"/>
          </a:p>
        </p:txBody>
      </p:sp>
      <p:sp>
        <p:nvSpPr>
          <p:cNvPr id="131" name="Google Shape;131;p18"/>
          <p:cNvSpPr/>
          <p:nvPr/>
        </p:nvSpPr>
        <p:spPr>
          <a:xfrm>
            <a:off x="8533686" y="4684157"/>
            <a:ext cx="5378291" cy="2662357"/>
          </a:xfrm>
          <a:prstGeom prst="roundRect">
            <a:avLst>
              <a:gd fmla="val 3272" name="adj"/>
            </a:avLst>
          </a:prstGeom>
          <a:solidFill>
            <a:srgbClr val="FFFFF4">
              <a:alpha val="94901"/>
            </a:srgbClr>
          </a:solidFill>
          <a:ln cap="flat" cmpd="sng" w="22850">
            <a:solidFill>
              <a:srgbClr val="FFE0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8556546" y="4707017"/>
            <a:ext cx="829628" cy="2616637"/>
          </a:xfrm>
          <a:prstGeom prst="roundRect">
            <a:avLst>
              <a:gd fmla="val 7194" name="adj"/>
            </a:avLst>
          </a:prstGeom>
          <a:solidFill>
            <a:srgbClr val="FFF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9593580" y="4914424"/>
            <a:ext cx="2981682" cy="387548"/>
          </a:xfrm>
          <a:prstGeom prst="rect">
            <a:avLst/>
          </a:prstGeom>
          <a:noFill/>
          <a:ln>
            <a:noFill/>
          </a:ln>
        </p:spPr>
        <p:txBody>
          <a:bodyPr anchorCtr="0" anchor="t" bIns="0" lIns="0" spcFirstLastPara="1" rIns="0" wrap="square" tIns="0">
            <a:noAutofit/>
          </a:bodyPr>
          <a:lstStyle/>
          <a:p>
            <a:pPr indent="0" lvl="0" marL="0" marR="0" rtl="0" algn="l">
              <a:lnSpc>
                <a:spcPct val="132608"/>
              </a:lnSpc>
              <a:spcBef>
                <a:spcPts val="0"/>
              </a:spcBef>
              <a:spcAft>
                <a:spcPts val="0"/>
              </a:spcAft>
              <a:buClr>
                <a:srgbClr val="67534F"/>
              </a:buClr>
              <a:buSzPts val="2300"/>
              <a:buFont typeface="Marcellus"/>
              <a:buNone/>
            </a:pPr>
            <a:r>
              <a:rPr b="0" i="0" lang="en-US" sz="2300" u="none" cap="none" strike="noStrike">
                <a:solidFill>
                  <a:srgbClr val="67534F"/>
                </a:solidFill>
                <a:latin typeface="Marcellus"/>
                <a:ea typeface="Marcellus"/>
                <a:cs typeface="Marcellus"/>
                <a:sym typeface="Marcellus"/>
              </a:rPr>
              <a:t>Soft Margin</a:t>
            </a:r>
            <a:endParaRPr b="0" i="0" sz="2300" u="none" cap="none" strike="noStrike"/>
          </a:p>
        </p:txBody>
      </p:sp>
      <p:sp>
        <p:nvSpPr>
          <p:cNvPr id="134" name="Google Shape;134;p18"/>
          <p:cNvSpPr/>
          <p:nvPr/>
        </p:nvSpPr>
        <p:spPr>
          <a:xfrm>
            <a:off x="9593580" y="5509379"/>
            <a:ext cx="4088130" cy="808673"/>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67534F"/>
              </a:buClr>
              <a:buSzPts val="1600"/>
              <a:buFont typeface="Montserrat"/>
              <a:buNone/>
            </a:pPr>
            <a:r>
              <a:rPr b="0" i="0" lang="en-US" sz="1600" u="none" cap="none" strike="noStrike">
                <a:solidFill>
                  <a:srgbClr val="67534F"/>
                </a:solidFill>
                <a:latin typeface="Montserrat"/>
                <a:ea typeface="Montserrat"/>
                <a:cs typeface="Montserrat"/>
                <a:sym typeface="Montserrat"/>
              </a:rPr>
              <a:t>Allows small violations—some points can cross the margin. More flexible and practical for real-world data.</a:t>
            </a:r>
            <a:endParaRPr b="0" i="0" sz="1600" u="none" cap="none" strike="noStrike"/>
          </a:p>
        </p:txBody>
      </p:sp>
      <p:sp>
        <p:nvSpPr>
          <p:cNvPr id="135" name="Google Shape;135;p18"/>
          <p:cNvSpPr/>
          <p:nvPr/>
        </p:nvSpPr>
        <p:spPr>
          <a:xfrm>
            <a:off x="9593580" y="6504623"/>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Tolerates a few errors</a:t>
            </a:r>
            <a:endParaRPr b="0" i="0" sz="1600" u="none" cap="none" strike="noStrike"/>
          </a:p>
        </p:txBody>
      </p:sp>
      <p:sp>
        <p:nvSpPr>
          <p:cNvPr id="136" name="Google Shape;136;p18"/>
          <p:cNvSpPr/>
          <p:nvPr/>
        </p:nvSpPr>
        <p:spPr>
          <a:xfrm>
            <a:off x="9593580" y="6846689"/>
            <a:ext cx="4088130" cy="269558"/>
          </a:xfrm>
          <a:prstGeom prst="rect">
            <a:avLst/>
          </a:prstGeom>
          <a:noFill/>
          <a:ln>
            <a:noFill/>
          </a:ln>
        </p:spPr>
        <p:txBody>
          <a:bodyPr anchorCtr="0" anchor="t" bIns="0" lIns="0" spcFirstLastPara="1" rIns="0" wrap="square" tIns="0">
            <a:noAutofit/>
          </a:bodyPr>
          <a:lstStyle/>
          <a:p>
            <a:pPr indent="-342900" lvl="0" marL="342900" marR="0" rtl="0" algn="l">
              <a:lnSpc>
                <a:spcPct val="131250"/>
              </a:lnSpc>
              <a:spcBef>
                <a:spcPts val="0"/>
              </a:spcBef>
              <a:spcAft>
                <a:spcPts val="0"/>
              </a:spcAft>
              <a:buClr>
                <a:srgbClr val="67534F"/>
              </a:buClr>
              <a:buSzPts val="1600"/>
              <a:buFont typeface="Montserrat"/>
              <a:buChar char="•"/>
            </a:pPr>
            <a:r>
              <a:rPr b="0" i="0" lang="en-US" sz="1600" u="none" cap="none" strike="noStrike">
                <a:solidFill>
                  <a:srgbClr val="67534F"/>
                </a:solidFill>
                <a:latin typeface="Montserrat"/>
                <a:ea typeface="Montserrat"/>
                <a:cs typeface="Montserrat"/>
                <a:sym typeface="Montserrat"/>
              </a:rPr>
              <a:t>Better generalization</a:t>
            </a:r>
            <a:endParaRPr b="0" i="0" sz="160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descr="preencoded.png" id="142" name="Google Shape;142;p19"/>
          <p:cNvPicPr preferRelativeResize="0"/>
          <p:nvPr/>
        </p:nvPicPr>
        <p:blipFill rotWithShape="1">
          <a:blip r:embed="rId3">
            <a:alphaModFix/>
          </a:blip>
          <a:srcRect b="0" l="0" r="0" t="0"/>
          <a:stretch/>
        </p:blipFill>
        <p:spPr>
          <a:xfrm>
            <a:off x="0" y="0"/>
            <a:ext cx="5760720" cy="8229600"/>
          </a:xfrm>
          <a:prstGeom prst="rect">
            <a:avLst/>
          </a:prstGeom>
          <a:noFill/>
          <a:ln>
            <a:noFill/>
          </a:ln>
        </p:spPr>
      </p:pic>
      <p:sp>
        <p:nvSpPr>
          <p:cNvPr id="143" name="Google Shape;143;p19"/>
          <p:cNvSpPr/>
          <p:nvPr/>
        </p:nvSpPr>
        <p:spPr>
          <a:xfrm>
            <a:off x="6280190" y="2078355"/>
            <a:ext cx="5216962"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Real World Examples</a:t>
            </a:r>
            <a:endParaRPr b="0" i="0" sz="4100" u="none" cap="none" strike="noStrike"/>
          </a:p>
        </p:txBody>
      </p:sp>
      <p:sp>
        <p:nvSpPr>
          <p:cNvPr id="144" name="Google Shape;144;p19"/>
          <p:cNvSpPr/>
          <p:nvPr/>
        </p:nvSpPr>
        <p:spPr>
          <a:xfrm>
            <a:off x="6280190" y="3323511"/>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532418"/>
              </a:buClr>
              <a:buSzPts val="2550"/>
              <a:buFont typeface="Marcellus"/>
              <a:buNone/>
            </a:pPr>
            <a:r>
              <a:rPr b="0" i="0" lang="en-US" sz="2550" u="none" cap="none" strike="noStrike">
                <a:solidFill>
                  <a:srgbClr val="532418"/>
                </a:solidFill>
                <a:latin typeface="Marcellus"/>
                <a:ea typeface="Marcellus"/>
                <a:cs typeface="Marcellus"/>
                <a:sym typeface="Marcellus"/>
              </a:rPr>
              <a:t>Email Classification</a:t>
            </a:r>
            <a:endParaRPr b="0" i="0" sz="2550" u="none" cap="none" strike="noStrike"/>
          </a:p>
        </p:txBody>
      </p:sp>
      <p:sp>
        <p:nvSpPr>
          <p:cNvPr id="145" name="Google Shape;145;p19"/>
          <p:cNvSpPr/>
          <p:nvPr/>
        </p:nvSpPr>
        <p:spPr>
          <a:xfrm>
            <a:off x="6280190" y="3974187"/>
            <a:ext cx="35015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Spam vs Not Spam</a:t>
            </a:r>
            <a:endParaRPr b="0" i="0" sz="1750" u="none" cap="none" strike="noStrike"/>
          </a:p>
        </p:txBody>
      </p:sp>
      <p:sp>
        <p:nvSpPr>
          <p:cNvPr id="146" name="Google Shape;146;p19"/>
          <p:cNvSpPr/>
          <p:nvPr/>
        </p:nvSpPr>
        <p:spPr>
          <a:xfrm>
            <a:off x="6280190" y="4473059"/>
            <a:ext cx="3501509" cy="1473994"/>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SVM learns features like word frequency, sender patterns, and links to draw a boundary between legitimate messages and junk.</a:t>
            </a:r>
            <a:endParaRPr b="0" i="0" sz="1750" u="none" cap="none" strike="noStrike"/>
          </a:p>
        </p:txBody>
      </p:sp>
      <p:sp>
        <p:nvSpPr>
          <p:cNvPr id="147" name="Google Shape;147;p19"/>
          <p:cNvSpPr/>
          <p:nvPr/>
        </p:nvSpPr>
        <p:spPr>
          <a:xfrm>
            <a:off x="10342721" y="3323511"/>
            <a:ext cx="3260646" cy="423863"/>
          </a:xfrm>
          <a:prstGeom prst="rect">
            <a:avLst/>
          </a:prstGeom>
          <a:noFill/>
          <a:ln>
            <a:noFill/>
          </a:ln>
        </p:spPr>
        <p:txBody>
          <a:bodyPr anchorCtr="0" anchor="t" bIns="0" lIns="0" spcFirstLastPara="1" rIns="0" wrap="square" tIns="0">
            <a:noAutofit/>
          </a:bodyPr>
          <a:lstStyle/>
          <a:p>
            <a:pPr indent="0" lvl="0" marL="0" marR="0" rtl="0" algn="l">
              <a:lnSpc>
                <a:spcPct val="129411"/>
              </a:lnSpc>
              <a:spcBef>
                <a:spcPts val="0"/>
              </a:spcBef>
              <a:spcAft>
                <a:spcPts val="0"/>
              </a:spcAft>
              <a:buClr>
                <a:srgbClr val="532418"/>
              </a:buClr>
              <a:buSzPts val="2550"/>
              <a:buFont typeface="Marcellus"/>
              <a:buNone/>
            </a:pPr>
            <a:r>
              <a:rPr b="0" i="0" lang="en-US" sz="2550" u="none" cap="none" strike="noStrike">
                <a:solidFill>
                  <a:srgbClr val="532418"/>
                </a:solidFill>
                <a:latin typeface="Marcellus"/>
                <a:ea typeface="Marcellus"/>
                <a:cs typeface="Marcellus"/>
                <a:sym typeface="Marcellus"/>
              </a:rPr>
              <a:t>Medical Diagnosis</a:t>
            </a:r>
            <a:endParaRPr b="0" i="0" sz="2550" u="none" cap="none" strike="noStrike"/>
          </a:p>
        </p:txBody>
      </p:sp>
      <p:sp>
        <p:nvSpPr>
          <p:cNvPr id="148" name="Google Shape;148;p19"/>
          <p:cNvSpPr/>
          <p:nvPr/>
        </p:nvSpPr>
        <p:spPr>
          <a:xfrm>
            <a:off x="10342721" y="3974187"/>
            <a:ext cx="3501509" cy="294799"/>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1" i="0" lang="en-US" sz="1750" u="none" cap="none" strike="noStrike">
                <a:solidFill>
                  <a:srgbClr val="67534F"/>
                </a:solidFill>
                <a:latin typeface="Montserrat"/>
                <a:ea typeface="Montserrat"/>
                <a:cs typeface="Montserrat"/>
                <a:sym typeface="Montserrat"/>
              </a:rPr>
              <a:t>Malignant vs Benign</a:t>
            </a:r>
            <a:endParaRPr b="0" i="0" sz="1750" u="none" cap="none" strike="noStrike"/>
          </a:p>
        </p:txBody>
      </p:sp>
      <p:sp>
        <p:nvSpPr>
          <p:cNvPr id="149" name="Google Shape;149;p19"/>
          <p:cNvSpPr/>
          <p:nvPr/>
        </p:nvSpPr>
        <p:spPr>
          <a:xfrm>
            <a:off x="10342721" y="4473059"/>
            <a:ext cx="3501509" cy="1179195"/>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Using tumor characteristics like size, texture, and shape, SVM helps doctors classify tumors with high accuracy.</a:t>
            </a:r>
            <a:endParaRPr b="0" i="0" sz="1750" u="none" cap="none" strike="noStrike"/>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p:nvPr/>
        </p:nvSpPr>
        <p:spPr>
          <a:xfrm>
            <a:off x="793790" y="2588776"/>
            <a:ext cx="6666190" cy="678180"/>
          </a:xfrm>
          <a:prstGeom prst="rect">
            <a:avLst/>
          </a:prstGeom>
          <a:noFill/>
          <a:ln>
            <a:noFill/>
          </a:ln>
        </p:spPr>
        <p:txBody>
          <a:bodyPr anchorCtr="0" anchor="t" bIns="0" lIns="0" spcFirstLastPara="1" rIns="0" wrap="square" tIns="0">
            <a:noAutofit/>
          </a:bodyPr>
          <a:lstStyle/>
          <a:p>
            <a:pPr indent="0" lvl="0" marL="0" marR="0" rtl="0" algn="l">
              <a:lnSpc>
                <a:spcPct val="129268"/>
              </a:lnSpc>
              <a:spcBef>
                <a:spcPts val="0"/>
              </a:spcBef>
              <a:spcAft>
                <a:spcPts val="0"/>
              </a:spcAft>
              <a:buClr>
                <a:srgbClr val="532418"/>
              </a:buClr>
              <a:buSzPts val="4100"/>
              <a:buFont typeface="Marcellus"/>
              <a:buNone/>
            </a:pPr>
            <a:r>
              <a:rPr b="0" i="0" lang="en-US" sz="4100" u="none" cap="none" strike="noStrike">
                <a:solidFill>
                  <a:srgbClr val="532418"/>
                </a:solidFill>
                <a:latin typeface="Marcellus"/>
                <a:ea typeface="Marcellus"/>
                <a:cs typeface="Marcellus"/>
                <a:sym typeface="Marcellus"/>
              </a:rPr>
              <a:t>What About Complex Data?</a:t>
            </a:r>
            <a:endParaRPr b="0" i="0" sz="4100" u="none" cap="none" strike="noStrike"/>
          </a:p>
        </p:txBody>
      </p:sp>
      <p:sp>
        <p:nvSpPr>
          <p:cNvPr id="156" name="Google Shape;156;p20"/>
          <p:cNvSpPr/>
          <p:nvPr/>
        </p:nvSpPr>
        <p:spPr>
          <a:xfrm>
            <a:off x="793790" y="3357682"/>
            <a:ext cx="3912751" cy="508516"/>
          </a:xfrm>
          <a:prstGeom prst="rect">
            <a:avLst/>
          </a:prstGeom>
          <a:noFill/>
          <a:ln>
            <a:noFill/>
          </a:ln>
        </p:spPr>
        <p:txBody>
          <a:bodyPr anchorCtr="0" anchor="t" bIns="0" lIns="0" spcFirstLastPara="1" rIns="0" wrap="square" tIns="0">
            <a:noAutofit/>
          </a:bodyPr>
          <a:lstStyle/>
          <a:p>
            <a:pPr indent="0" lvl="0" marL="0" marR="0" rtl="0" algn="l">
              <a:lnSpc>
                <a:spcPct val="131147"/>
              </a:lnSpc>
              <a:spcBef>
                <a:spcPts val="0"/>
              </a:spcBef>
              <a:spcAft>
                <a:spcPts val="0"/>
              </a:spcAft>
              <a:buClr>
                <a:srgbClr val="532418"/>
              </a:buClr>
              <a:buSzPts val="3050"/>
              <a:buFont typeface="Marcellus"/>
              <a:buNone/>
            </a:pPr>
            <a:r>
              <a:rPr b="0" i="0" lang="en-US" sz="3050" u="none" cap="none" strike="noStrike">
                <a:solidFill>
                  <a:srgbClr val="532418"/>
                </a:solidFill>
                <a:latin typeface="Marcellus"/>
                <a:ea typeface="Marcellus"/>
                <a:cs typeface="Marcellus"/>
                <a:sym typeface="Marcellus"/>
              </a:rPr>
              <a:t>The Next Challenge</a:t>
            </a:r>
            <a:endParaRPr b="0" i="0" sz="3050" u="none" cap="none" strike="noStrike"/>
          </a:p>
        </p:txBody>
      </p:sp>
      <p:sp>
        <p:nvSpPr>
          <p:cNvPr id="157" name="Google Shape;157;p20"/>
          <p:cNvSpPr/>
          <p:nvPr/>
        </p:nvSpPr>
        <p:spPr>
          <a:xfrm>
            <a:off x="793790" y="4206359"/>
            <a:ext cx="13042821"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67534F"/>
              </a:buClr>
              <a:buSzPts val="1750"/>
              <a:buFont typeface="Montserrat"/>
              <a:buNone/>
            </a:pPr>
            <a:r>
              <a:rPr b="0" i="0" lang="en-US" sz="1750" u="none" cap="none" strike="noStrike">
                <a:solidFill>
                  <a:srgbClr val="67534F"/>
                </a:solidFill>
                <a:latin typeface="Montserrat"/>
                <a:ea typeface="Montserrat"/>
                <a:cs typeface="Montserrat"/>
                <a:sym typeface="Montserrat"/>
              </a:rPr>
              <a:t>Not all data can be separated by a straight line. When classes are tangled or curved, we need a more powerful approach.</a:t>
            </a:r>
            <a:endParaRPr b="0" i="0" sz="1750" u="none" cap="none" strike="noStrike"/>
          </a:p>
        </p:txBody>
      </p:sp>
      <p:sp>
        <p:nvSpPr>
          <p:cNvPr id="158" name="Google Shape;158;p20"/>
          <p:cNvSpPr/>
          <p:nvPr/>
        </p:nvSpPr>
        <p:spPr>
          <a:xfrm>
            <a:off x="793790" y="5051108"/>
            <a:ext cx="13042821" cy="589598"/>
          </a:xfrm>
          <a:prstGeom prst="rect">
            <a:avLst/>
          </a:prstGeom>
          <a:noFill/>
          <a:ln>
            <a:noFill/>
          </a:ln>
        </p:spPr>
        <p:txBody>
          <a:bodyPr anchorCtr="0" anchor="t" bIns="0" lIns="0" spcFirstLastPara="1" rIns="0" wrap="square" tIns="0">
            <a:noAutofit/>
          </a:bodyPr>
          <a:lstStyle/>
          <a:p>
            <a:pPr indent="0" lvl="0" marL="0" marR="0" rtl="0" algn="l">
              <a:lnSpc>
                <a:spcPct val="131428"/>
              </a:lnSpc>
              <a:spcBef>
                <a:spcPts val="0"/>
              </a:spcBef>
              <a:spcAft>
                <a:spcPts val="0"/>
              </a:spcAft>
              <a:buClr>
                <a:srgbClr val="FF954F"/>
              </a:buClr>
              <a:buSzPts val="1750"/>
              <a:buFont typeface="Montserrat"/>
              <a:buNone/>
            </a:pPr>
            <a:r>
              <a:rPr b="0" i="0" lang="en-US" sz="1750" u="none" cap="none" strike="noStrike">
                <a:solidFill>
                  <a:srgbClr val="FF954F"/>
                </a:solidFill>
                <a:latin typeface="Montserrat"/>
                <a:ea typeface="Montserrat"/>
                <a:cs typeface="Montserrat"/>
                <a:sym typeface="Montserrat"/>
              </a:rPr>
              <a:t>Coming next:</a:t>
            </a:r>
            <a:r>
              <a:rPr b="0" i="0" lang="en-US" sz="1750" u="none" cap="none" strike="noStrike">
                <a:solidFill>
                  <a:srgbClr val="67534F"/>
                </a:solidFill>
                <a:latin typeface="Montserrat"/>
                <a:ea typeface="Montserrat"/>
                <a:cs typeface="Montserrat"/>
                <a:sym typeface="Montserrat"/>
              </a:rPr>
              <a:t> How SVM handles </a:t>
            </a:r>
            <a:r>
              <a:rPr b="1" i="0" lang="en-US" sz="1750" u="none" cap="none" strike="noStrike">
                <a:solidFill>
                  <a:srgbClr val="67534F"/>
                </a:solidFill>
                <a:latin typeface="Montserrat"/>
                <a:ea typeface="Montserrat"/>
                <a:cs typeface="Montserrat"/>
                <a:sym typeface="Montserrat"/>
              </a:rPr>
              <a:t>nonlinear data</a:t>
            </a:r>
            <a:r>
              <a:rPr b="0" i="0" lang="en-US" sz="1750" u="none" cap="none" strike="noStrike">
                <a:solidFill>
                  <a:srgbClr val="67534F"/>
                </a:solidFill>
                <a:latin typeface="Montserrat"/>
                <a:ea typeface="Montserrat"/>
                <a:cs typeface="Montserrat"/>
                <a:sym typeface="Montserrat"/>
              </a:rPr>
              <a:t> using the kernel trick—transforming impossible problems into solvable ones.</a:t>
            </a:r>
            <a:endParaRPr b="0" i="0" sz="175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